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50"/>
  </p:notesMasterIdLst>
  <p:sldIdLst>
    <p:sldId id="340" r:id="rId2"/>
    <p:sldId id="338" r:id="rId3"/>
    <p:sldId id="257" r:id="rId4"/>
    <p:sldId id="330" r:id="rId5"/>
    <p:sldId id="322" r:id="rId6"/>
    <p:sldId id="307" r:id="rId7"/>
    <p:sldId id="310" r:id="rId8"/>
    <p:sldId id="332" r:id="rId9"/>
    <p:sldId id="311" r:id="rId10"/>
    <p:sldId id="314" r:id="rId11"/>
    <p:sldId id="313" r:id="rId12"/>
    <p:sldId id="315" r:id="rId13"/>
    <p:sldId id="316" r:id="rId14"/>
    <p:sldId id="317" r:id="rId15"/>
    <p:sldId id="333" r:id="rId16"/>
    <p:sldId id="256" r:id="rId17"/>
    <p:sldId id="258" r:id="rId18"/>
    <p:sldId id="356" r:id="rId19"/>
    <p:sldId id="320" r:id="rId20"/>
    <p:sldId id="321" r:id="rId21"/>
    <p:sldId id="341" r:id="rId22"/>
    <p:sldId id="342" r:id="rId23"/>
    <p:sldId id="343" r:id="rId24"/>
    <p:sldId id="344" r:id="rId25"/>
    <p:sldId id="306" r:id="rId26"/>
    <p:sldId id="355" r:id="rId27"/>
    <p:sldId id="357" r:id="rId28"/>
    <p:sldId id="358" r:id="rId29"/>
    <p:sldId id="323" r:id="rId30"/>
    <p:sldId id="324" r:id="rId31"/>
    <p:sldId id="326" r:id="rId32"/>
    <p:sldId id="327" r:id="rId33"/>
    <p:sldId id="353" r:id="rId34"/>
    <p:sldId id="328" r:id="rId35"/>
    <p:sldId id="345" r:id="rId36"/>
    <p:sldId id="346" r:id="rId37"/>
    <p:sldId id="347" r:id="rId38"/>
    <p:sldId id="348" r:id="rId39"/>
    <p:sldId id="349" r:id="rId40"/>
    <p:sldId id="350" r:id="rId41"/>
    <p:sldId id="352" r:id="rId42"/>
    <p:sldId id="329" r:id="rId43"/>
    <p:sldId id="334" r:id="rId44"/>
    <p:sldId id="335" r:id="rId45"/>
    <p:sldId id="336" r:id="rId46"/>
    <p:sldId id="360" r:id="rId47"/>
    <p:sldId id="359" r:id="rId48"/>
    <p:sldId id="351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0B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5" autoAdjust="0"/>
    <p:restoredTop sz="94676" autoAdjust="0"/>
  </p:normalViewPr>
  <p:slideViewPr>
    <p:cSldViewPr>
      <p:cViewPr varScale="1">
        <p:scale>
          <a:sx n="69" d="100"/>
          <a:sy n="69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7316BB-AF84-4F93-8243-82A55ECF37D0}" type="datetimeFigureOut">
              <a:rPr lang="ru-RU"/>
              <a:pPr>
                <a:defRPr/>
              </a:pPr>
              <a:t>02.12.2025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3014A6-531F-4339-BBEF-955603E46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949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014A6-531F-4339-BBEF-955603E4607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014A6-531F-4339-BBEF-955603E4607D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DAC36D-E8DD-4700-B28B-8620B5610AF6}" type="datetime1">
              <a:rPr lang="ru-RU" smtClean="0"/>
              <a:pPr>
                <a:defRPr/>
              </a:pPr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073E7-BA46-4CE7-9FF2-E6928F2650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FB902-D548-4623-A5A1-ABC701313A9C}" type="datetime1">
              <a:rPr lang="ru-RU" smtClean="0"/>
              <a:pPr>
                <a:defRPr/>
              </a:pPr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7E851-8572-4E50-95C1-236281DE4F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1B273-96C0-4308-993A-626CEB8D7B72}" type="datetime1">
              <a:rPr lang="ru-RU" smtClean="0"/>
              <a:pPr>
                <a:defRPr/>
              </a:pPr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B6B0-E6DF-4DEB-A86C-1695EB6E85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EB143-321D-4D59-8025-FB9142AB3033}" type="datetime1">
              <a:rPr lang="ru-RU" smtClean="0"/>
              <a:pPr>
                <a:defRPr/>
              </a:pPr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B74E-5BAA-443F-BC3F-961F97EB2443}" type="datetime1">
              <a:rPr lang="ru-RU" smtClean="0"/>
              <a:pPr>
                <a:defRPr/>
              </a:pPr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24909-F76B-4A6F-8B52-C85BF3C0E6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81E9C-E03E-49F3-917D-B17D642E12CD}" type="datetime1">
              <a:rPr lang="ru-RU" smtClean="0"/>
              <a:pPr>
                <a:defRPr/>
              </a:pPr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8CFD7-7576-4698-9398-AB184244D3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099FC-FB5A-4F62-A02A-9AF19B20536C}" type="datetime1">
              <a:rPr lang="ru-RU" smtClean="0"/>
              <a:pPr>
                <a:defRPr/>
              </a:pPr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914-60E4-4F46-9C7E-B1B14AA498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324E7-C2CC-4CE9-9FD0-197C10051776}" type="datetime1">
              <a:rPr lang="ru-RU" smtClean="0"/>
              <a:pPr>
                <a:defRPr/>
              </a:pPr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E2FEE-04BA-47FD-BF27-4ECA50F3B5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F15D15-D179-4BAA-8526-67B86A78AFAD}" type="datetime1">
              <a:rPr lang="ru-RU" smtClean="0"/>
              <a:pPr>
                <a:defRPr/>
              </a:pPr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4F832-E74A-4F8C-AC6A-8285833DE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B8D08-B289-49FF-BAE6-A9922271CDAF}" type="datetime1">
              <a:rPr lang="ru-RU" smtClean="0"/>
              <a:pPr>
                <a:defRPr/>
              </a:pPr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49AF5-CC3A-4A7D-AC18-08BF77CDC6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1473BA02-2556-4423-8B66-2F3E9513BB15}" type="datetime1">
              <a:rPr lang="ru-RU" smtClean="0"/>
              <a:pPr>
                <a:defRPr/>
              </a:pPr>
              <a:t>02.12.2025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57DD8CFA-12DC-4BB5-9D3F-7122DA05FD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BBAF829D-8EDA-4F51-866C-A7D9801637BE}" type="datetime1">
              <a:rPr lang="ru-RU" smtClean="0"/>
              <a:pPr>
                <a:defRPr/>
              </a:pPr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EC71BA20-09CF-444E-87B4-1F23771F6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99;%20&#1056;&#1086;&#1089;&#1089;&#1080;&#1103;&#1085;&#1077;%20&#1084;&#1072;&#1090;&#1077;&#1088;&#1080;&#1072;&#1083;&#1099;\15%20&#1092;&#1077;&#1074;&#1088;&#1072;&#1083;&#1103;\0b7558b7b608813a6e8092354311e6c2.mp3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99;%20&#1056;&#1086;&#1089;&#1089;&#1080;&#1103;&#1085;&#1077;%20&#1084;&#1072;&#1090;&#1077;&#1088;&#1080;&#1072;&#1083;&#1099;\15%20&#1092;&#1077;&#1074;&#1088;&#1072;&#1083;&#1103;\0b7558b7b608813a6e8092354311e6c2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2;&#1099;%20&#1056;&#1086;&#1089;&#1089;&#1080;&#1103;&#1085;&#1077;%20&#1084;&#1072;&#1090;&#1077;&#1088;&#1080;&#1072;&#1083;&#1099;\15%20&#1092;&#1077;&#1074;&#1088;&#1072;&#1083;&#1103;\0b7558b7b608813a6e8092354311e6c2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99;%20&#1056;&#1086;&#1089;&#1089;&#1080;&#1103;&#1085;&#1077;%20&#1084;&#1072;&#1090;&#1077;&#1088;&#1080;&#1072;&#1083;&#1099;\15%20&#1092;&#1077;&#1074;&#1088;&#1072;&#1083;&#1103;\0b7558b7b608813a6e8092354311e6c2.mp3" TargetMode="Externa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2;&#1099;%20&#1056;&#1086;&#1089;&#1089;&#1080;&#1103;&#1085;&#1077;%20&#1084;&#1072;&#1090;&#1077;&#1088;&#1080;&#1072;&#1083;&#1099;\15%20&#1092;&#1077;&#1074;&#1088;&#1072;&#1083;&#1103;\0b7558b7b608813a6e8092354311e6c2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2;&#1099;%20&#1056;&#1086;&#1089;&#1089;&#1080;&#1103;&#1085;&#1077;%20&#1084;&#1072;&#1090;&#1077;&#1088;&#1080;&#1072;&#1083;&#1099;\15%20&#1092;&#1077;&#1074;&#1088;&#1072;&#1083;&#1103;\0b7558b7b608813a6e8092354311e6c2.mp3" TargetMode="Externa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2;&#1099;%20&#1056;&#1086;&#1089;&#1089;&#1080;&#1103;&#1085;&#1077;%20&#1084;&#1072;&#1090;&#1077;&#1088;&#1080;&#1072;&#1083;&#1099;\15%20&#1092;&#1077;&#1074;&#1088;&#1072;&#1083;&#1103;\&#1046;&#1091;&#1088;&#1072;&#1074;&#1083;&#1080;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99;%20&#1056;&#1086;&#1089;&#1089;&#1080;&#1103;&#1085;&#1077;%20&#1084;&#1072;&#1090;&#1077;&#1088;&#1080;&#1072;&#1083;&#1099;\15%20&#1092;&#1077;&#1074;&#1088;&#1072;&#1083;&#1103;\&#1052;&#1080;&#1093;&#1072;&#1080;&#1083;_&#1052;&#1091;&#1088;&#1086;&#1084;&#1086;&#1074;_-_&#1040;&#1092;&#1075;&#1072;&#1085;&#1080;&#1089;&#1090;&#1072;&#1085;_&#1073;&#1086;&#1083;&#1080;&#1090;_&#1074;_&#1084;&#1086;&#1077;&#1081;_&#1076;&#1091;&#1096;&#1077;.mp3" TargetMode="Externa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99;%20&#1056;&#1086;&#1089;&#1089;&#1080;&#1103;&#1085;&#1077;%20&#1084;&#1072;&#1090;&#1077;&#1088;&#1080;&#1072;&#1083;&#1099;\15%20&#1092;&#1077;&#1074;&#1088;&#1072;&#1083;&#1103;\0b7558b7b608813a6e8092354311e6c2.mp3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52;&#1099;%20&#1056;&#1086;&#1089;&#1089;&#1080;&#1103;&#1085;&#1077;%20&#1084;&#1072;&#1090;&#1077;&#1088;&#1080;&#1072;&#1083;&#1099;\15%20&#1092;&#1077;&#1074;&#1088;&#1072;&#1083;&#1103;\0b7558b7b608813a6e8092354311e6c2.mp3" TargetMode="Externa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52;&#1099;%20&#1056;&#1086;&#1089;&#1089;&#1080;&#1103;&#1085;&#1077;%20&#1084;&#1072;&#1090;&#1077;&#1088;&#1080;&#1072;&#1083;&#1099;\15%20&#1092;&#1077;&#1074;&#1088;&#1072;&#1083;&#1103;\0b7558b7b608813a6e8092354311e6c2.mp3" TargetMode="Externa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2;&#1099;%20&#1056;&#1086;&#1089;&#1089;&#1080;&#1103;&#1085;&#1077;%20&#1084;&#1072;&#1090;&#1077;&#1088;&#1080;&#1072;&#1083;&#1099;\15%20&#1092;&#1077;&#1074;&#1088;&#1072;&#1083;&#1103;\0b7558b7b608813a6e8092354311e6c2.mp3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2;&#1099;%20&#1056;&#1086;&#1089;&#1089;&#1080;&#1103;&#1085;&#1077;%20&#1084;&#1072;&#1090;&#1077;&#1088;&#1080;&#1072;&#1083;&#1099;\15%20&#1092;&#1077;&#1074;&#1088;&#1072;&#1083;&#1103;\&#1055;&#1077;&#1089;&#1085;&#1103;%20%20&#1057;&#1045;&#1056;&#1025;&#1043;&#1040;%20%20(%20&#1074;&#1086;&#1081;&#1085;&#1072;%20&#1074;%20&#1063;&#1077;&#1095;&#1085;&#1077;%20)%20&#1072;&#1074;&#1090;&#1086;&#1088;%20&#1085;&#1077;&#1080;&#1079;&#1074;&#1077;&#1089;&#1090;&#1077;&#1085;.mp4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82;%2015%20&#1092;&#1077;&#1074;&#1088;&#1072;&#1083;&#1103;\Pesnya_iz_kinofilma_quotOficery_quot-Vechnyj_ogon(vmusice.net).mp3" TargetMode="External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2;&#1099;%20&#1056;&#1086;&#1089;&#1089;&#1080;&#1103;&#1085;&#1077;%20&#1084;&#1072;&#1090;&#1077;&#1088;&#1080;&#1072;&#1083;&#1099;\15%20&#1092;&#1077;&#1074;&#1088;&#1072;&#1083;&#1103;\0b7558b7b608813a6e8092354311e6c2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99;%20&#1056;&#1086;&#1089;&#1089;&#1080;&#1103;&#1085;&#1077;%20&#1084;&#1072;&#1090;&#1077;&#1088;&#1080;&#1072;&#1083;&#1099;\15%20&#1092;&#1077;&#1074;&#1088;&#1072;&#1083;&#1103;\0b7558b7b608813a6e8092354311e6c2.mp3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99;%20&#1056;&#1086;&#1089;&#1089;&#1080;&#1103;&#1085;&#1077;%20&#1084;&#1072;&#1090;&#1077;&#1088;&#1080;&#1072;&#1083;&#1099;\15%20&#1092;&#1077;&#1074;&#1088;&#1072;&#1083;&#1103;\0b7558b7b608813a6e8092354311e6c2.mp3" TargetMode="External"/><Relationship Id="rId6" Type="http://schemas.openxmlformats.org/officeDocument/2006/relationships/image" Target="../media/image16.png"/><Relationship Id="rId5" Type="http://schemas.openxmlformats.org/officeDocument/2006/relationships/hyperlink" Target="https://ru.wikipedia.org/wiki/%D0%9C%D0%BE%D0%BD%D1%83%D0%BC%D0%B5%D0%BD%D1%82_%C2%AB%D0%9E%D1%81%D0%B2%D0%BE%D0%B1%D0%BE%D0%B6%D0%B4%D0%B5%D0%BD%D0%B8%D0%B5%C2%BB" TargetMode="External"/><Relationship Id="rId4" Type="http://schemas.openxmlformats.org/officeDocument/2006/relationships/hyperlink" Target="https://ru.wikipedia.org/wiki/%D0%92._%D0%92._%D0%9F%D1%83%D1%82%D0%B8%D0%B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2;&#1099;%20&#1056;&#1086;&#1089;&#1089;&#1080;&#1103;&#1085;&#1077;%20&#1084;&#1072;&#1090;&#1077;&#1088;&#1080;&#1072;&#1083;&#1099;\15%20&#1092;&#1077;&#1074;&#1088;&#1072;&#1083;&#1103;\0b7558b7b608813a6e8092354311e6c2.mp3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5" descr="Вечный ого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-500098" y="4734342"/>
            <a:ext cx="1021560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Воинам-афганцам и воинам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локальных конфликтов посвящается…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073E7-BA46-4CE7-9FF2-E6928F2650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79388" y="4005263"/>
            <a:ext cx="8964612" cy="3384550"/>
          </a:xfrm>
        </p:spPr>
        <p:txBody>
          <a:bodyPr/>
          <a:lstStyle/>
          <a:p>
            <a:pPr algn="ctr"/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самолетов МиГ-21    Ф-13 и 6 самолетов УТИ МиГ-15 несли боевое дежурство днем и ночью над небом Кубы.</a:t>
            </a:r>
            <a:b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Присутствие на острове советских военных не афишировалось</a:t>
            </a:r>
            <a:r>
              <a:rPr lang="ru-RU" altLang="ru-RU" sz="2800" dirty="0" smtClean="0">
                <a:solidFill>
                  <a:schemeClr val="tx1"/>
                </a:solidFill>
              </a:rPr>
              <a:t/>
            </a:r>
            <a:br>
              <a:rPr lang="ru-RU" altLang="ru-RU" sz="2800" dirty="0" smtClean="0">
                <a:solidFill>
                  <a:schemeClr val="tx1"/>
                </a:solidFill>
              </a:rPr>
            </a:br>
            <a:r>
              <a:rPr lang="ru-RU" altLang="ru-RU" sz="2800" dirty="0" smtClean="0">
                <a:solidFill>
                  <a:schemeClr val="tx1"/>
                </a:solidFill>
              </a:rPr>
              <a:t/>
            </a:r>
            <a:br>
              <a:rPr lang="ru-RU" altLang="ru-RU" sz="2800" dirty="0" smtClean="0">
                <a:solidFill>
                  <a:schemeClr val="tx1"/>
                </a:solidFill>
              </a:rPr>
            </a:b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2291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794" y="1482457"/>
            <a:ext cx="4786346" cy="289095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0b7558b7b608813a6e8092354311e6c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>
          <a:xfrm>
            <a:off x="755650" y="4941888"/>
            <a:ext cx="6781800" cy="1239837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4339" name="Объект 6"/>
          <p:cNvSpPr>
            <a:spLocks noGrp="1"/>
          </p:cNvSpPr>
          <p:nvPr>
            <p:ph idx="1"/>
          </p:nvPr>
        </p:nvSpPr>
        <p:spPr>
          <a:xfrm>
            <a:off x="214283" y="3643314"/>
            <a:ext cx="8643997" cy="3214686"/>
          </a:xfrm>
        </p:spPr>
        <p:txBody>
          <a:bodyPr>
            <a:normAutofit fontScale="775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официальной версии советские лётчики были инструкторами </a:t>
            </a:r>
          </a:p>
          <a:p>
            <a:pPr>
              <a:buFont typeface="Arial" charset="0"/>
              <a:buNone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кубинских лётчиков и в воздушных боях не принимали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Погибших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хоронили на Кубе. 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Похоронено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66 советских солдат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офицеров и 3 из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числа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гражданского персонала.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1988 г. участникам событий было присвоено звание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воин-интернационалист».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Рисунок 3" descr="г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0322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 descr="г1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1767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8" name="0b7558b7b608813a6e8092354311e6c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0102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4643438" y="2500306"/>
            <a:ext cx="4286280" cy="2792426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FF0000"/>
                </a:solidFill>
              </a:rPr>
              <a:t>Вьетнам – </a:t>
            </a:r>
            <a:br>
              <a:rPr lang="ru-RU" altLang="ru-RU" sz="4000" dirty="0" smtClean="0">
                <a:solidFill>
                  <a:srgbClr val="FF0000"/>
                </a:solidFill>
              </a:rPr>
            </a:br>
            <a:r>
              <a:rPr lang="ru-RU" altLang="ru-RU" sz="4000" dirty="0" smtClean="0">
                <a:solidFill>
                  <a:srgbClr val="FF0000"/>
                </a:solidFill>
              </a:rPr>
              <a:t>1966 -1967 г.</a:t>
            </a:r>
          </a:p>
        </p:txBody>
      </p:sp>
      <p:pic>
        <p:nvPicPr>
          <p:cNvPr id="14339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0"/>
            <a:ext cx="4626644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8CFD7-7576-4698-9398-AB184244D3A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7" name="0b7558b7b608813a6e8092354311e6c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7246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32040" y="908720"/>
            <a:ext cx="4032448" cy="5589240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состав контингента советских воинов, который принимал участие в войне во Вьетнаме, входили военные советники и специалисты-инструкторы — зенитчики и артиллеристы, летно-технический состав, связисты, военные моряки и медики.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данным российских военных историков, за время Вьетнамской войны в Северном Вьетнаме погибли и умерли от болезней 16 советских военнослужащих, а по данным ГОУ Генерального штаба ВС СССР потери СССР во Вьетнаме за период с июля 1965 по декабрь 1974 составили 13 человек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363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4213225" cy="640873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7" name="0b7558b7b608813a6e8092354311e6c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285720" y="5715016"/>
            <a:ext cx="4357718" cy="9366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dirty="0" smtClean="0">
                <a:solidFill>
                  <a:srgbClr val="FF0000"/>
                </a:solidFill>
              </a:rPr>
              <a:t>Ангола 1975–1991 гг</a:t>
            </a:r>
            <a:r>
              <a:rPr lang="ru-RU" altLang="ru-RU" sz="44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388" name="Объект 5"/>
          <p:cNvSpPr>
            <a:spLocks noGrp="1"/>
          </p:cNvSpPr>
          <p:nvPr>
            <p:ph sz="half" idx="2"/>
          </p:nvPr>
        </p:nvSpPr>
        <p:spPr>
          <a:xfrm>
            <a:off x="4857720" y="1500174"/>
            <a:ext cx="4286280" cy="5516563"/>
          </a:xfrm>
        </p:spPr>
        <p:txBody>
          <a:bodyPr/>
          <a:lstStyle/>
          <a:p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В 1976 г. при прямой поддержке 15-тысячного контингента кубинских добровольцев и помощи советских военных специалистов удалось вытеснить с территории Анголы войска ЮАР и Заира.</a:t>
            </a:r>
          </a:p>
          <a:p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Советские военнослужащие столкнулись не только с партизанскими отрядами, но с регулярной армией ЮАР</a:t>
            </a:r>
          </a:p>
          <a:p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Официально за 1975-1991 г. погибло  54 военнослужащих  Вооруженных сил СССР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Однако многие раненые и погибшие в той войне оформлялись как «умершие от естественных причин» либо «заболевшие тропическими болезнями».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BBC Russian - В мире - Ангола: краткая спра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0"/>
            <a:ext cx="2112042" cy="1588705"/>
          </a:xfrm>
          <a:prstGeom prst="rect">
            <a:avLst/>
          </a:prstGeom>
          <a:noFill/>
        </p:spPr>
      </p:pic>
      <p:pic>
        <p:nvPicPr>
          <p:cNvPr id="34820" name="Picture 4" descr="Ангола (Луанда) - Фото 18 - Карты государств - Страны - Фото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28"/>
            <a:ext cx="4857752" cy="535785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8CFD7-7576-4698-9398-AB184244D3A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8" name="0b7558b7b608813a6e8092354311e6c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72462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643050"/>
            <a:ext cx="4248472" cy="3743340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  <a:latin typeface="+mn-lt"/>
              </a:rPr>
              <a:t>Потери советских военных в</a:t>
            </a:r>
            <a:br>
              <a:rPr lang="ru-RU" sz="32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b="0" dirty="0" smtClean="0">
                <a:solidFill>
                  <a:schemeClr val="tx1"/>
                </a:solidFill>
                <a:latin typeface="+mn-lt"/>
              </a:rPr>
              <a:t> Эфиопии в </a:t>
            </a:r>
            <a:r>
              <a:rPr lang="ru-RU" sz="3200" b="0" dirty="0" smtClean="0">
                <a:solidFill>
                  <a:schemeClr val="tx1"/>
                </a:solidFill>
                <a:latin typeface="+mn-lt"/>
              </a:rPr>
              <a:t>1977</a:t>
            </a:r>
            <a:r>
              <a:rPr lang="en-US" sz="32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200" b="0" dirty="0" smtClean="0">
                <a:solidFill>
                  <a:schemeClr val="tx1"/>
                </a:solidFill>
                <a:latin typeface="+mn-lt"/>
              </a:rPr>
              <a:t>1979гг</a:t>
            </a:r>
            <a:r>
              <a:rPr lang="ru-RU" sz="3200" b="0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ru-RU" sz="32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b="0" dirty="0" smtClean="0">
                <a:solidFill>
                  <a:schemeClr val="tx1"/>
                </a:solidFill>
                <a:latin typeface="+mn-lt"/>
              </a:rPr>
              <a:t> составили </a:t>
            </a:r>
            <a:br>
              <a:rPr lang="ru-RU" sz="32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b="0" dirty="0" smtClean="0">
                <a:solidFill>
                  <a:schemeClr val="tx1"/>
                </a:solidFill>
                <a:latin typeface="+mn-lt"/>
              </a:rPr>
              <a:t>33 человека</a:t>
            </a:r>
            <a:endParaRPr lang="ru-RU" sz="32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62" name="Picture 2" descr="Ethio-Somali War Map 19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3855942" cy="49099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E2FEE-04BA-47FD-BF27-4ECA50F3B50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0b7558b7b608813a6e8092354311e6c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/>
          </p:cNvSpPr>
          <p:nvPr>
            <p:ph type="ctrTitle"/>
          </p:nvPr>
        </p:nvSpPr>
        <p:spPr>
          <a:xfrm>
            <a:off x="762000" y="5373688"/>
            <a:ext cx="8058150" cy="792162"/>
          </a:xfrm>
        </p:spPr>
        <p:txBody>
          <a:bodyPr/>
          <a:lstStyle/>
          <a:p>
            <a:pPr eaLnBrk="1" hangingPunct="1"/>
            <a:r>
              <a:rPr lang="ru-RU" altLang="ru-RU" sz="4400" b="1" smtClean="0">
                <a:solidFill>
                  <a:schemeClr val="tx1"/>
                </a:solidFill>
                <a:latin typeface="Arial" charset="0"/>
              </a:rPr>
              <a:t>Афганистан 1979 – 1989 гг.</a:t>
            </a:r>
          </a:p>
        </p:txBody>
      </p:sp>
      <p:sp>
        <p:nvSpPr>
          <p:cNvPr id="18435" name="Rectang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6" name="Picture 2" descr="C:\Users\ТАТЬЯНА\Desktop\афганистан\25135195_afg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4235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073E7-BA46-4CE7-9FF2-E6928F26501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 spd="med" advTm="5866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05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000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>
              <a:solidFill>
                <a:srgbClr val="7030A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800" dirty="0" smtClean="0"/>
              <a:t>Афганское руководство в 1979 году обратилось к Советскому Союзу с просьбой оказать помощь в защите завоеваний апрельской революции и ввести в страну советские войска. 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sz="2800" i="1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2800" dirty="0" smtClean="0"/>
              <a:t>Афганская война 1979–1989 гг. — вооружённый конфликт между афганскими правительственными и союзными советскими войсками, стремившимися сохранить в Афганистане прокоммунистический режим, с одной стороны, и мусульманским афганским сопротивлением — с другой.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i="1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i="1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День памяти воинов-интернационалистов: Помним - Чтим МоделистЪ - Путь к Мастерств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50999"/>
            <a:ext cx="9144000" cy="4906893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Груз-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60" y="3108934"/>
            <a:ext cx="5715040" cy="37490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86512" y="171448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Груз 200</a:t>
            </a:r>
            <a:endParaRPr lang="ru-RU" sz="36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29698" name="Picture 2" descr="Будет проклята война - Плейкаст - Портал онлайн музы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286380" cy="3499080"/>
          </a:xfrm>
          <a:prstGeom prst="rect">
            <a:avLst/>
          </a:prstGeom>
          <a:noFill/>
        </p:spPr>
      </p:pic>
      <p:pic>
        <p:nvPicPr>
          <p:cNvPr id="9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7158" y="2786058"/>
            <a:ext cx="3571900" cy="38549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412776"/>
            <a:ext cx="4500562" cy="271464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>Памятник семье </a:t>
            </a:r>
            <a:r>
              <a:rPr lang="ru-RU" sz="2700" b="1" dirty="0" err="1" smtClean="0">
                <a:solidFill>
                  <a:schemeClr val="tx1"/>
                </a:solidFill>
                <a:latin typeface="+mn-lt"/>
              </a:rPr>
              <a:t>Володичкиных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+mn-lt"/>
              </a:rPr>
              <a:t>построен в посёлке Алексеевка </a:t>
            </a:r>
            <a:br>
              <a:rPr lang="ru-RU" sz="2700" dirty="0" smtClean="0">
                <a:solidFill>
                  <a:schemeClr val="tx1"/>
                </a:solidFill>
                <a:latin typeface="+mn-lt"/>
              </a:rPr>
            </a:br>
            <a:r>
              <a:rPr lang="ru-RU" sz="2700" dirty="0" smtClean="0">
                <a:solidFill>
                  <a:schemeClr val="tx1"/>
                </a:solidFill>
                <a:latin typeface="+mn-lt"/>
              </a:rPr>
              <a:t>Самарской области 7 мая 1995 года к 50-летию Победы. 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Журав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E2FEE-04BA-47FD-BF27-4ECA50F3B50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6" name="Рисунок 5" descr="Странные реальности нашей жизни Самара Сегодн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343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odelman: Из прочитанного: &quot;Архитектура Самарской Губернии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212976"/>
            <a:ext cx="191628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5720" y="4357694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памятник матери, у которой война забрала всех девятерых сыновей: шестеро погибли на фронте, трое позже скончались от ран.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3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42910" y="4714884"/>
            <a:ext cx="8137525" cy="1727200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solidFill>
                  <a:schemeClr val="tx1"/>
                </a:solidFill>
              </a:rPr>
              <a:t>Б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езвозвратные потери в Афганской войне </a:t>
            </a:r>
            <a:r>
              <a:rPr lang="ru-RU" altLang="ru-RU" sz="3200" dirty="0" smtClean="0">
                <a:solidFill>
                  <a:srgbClr val="FF0000"/>
                </a:solidFill>
              </a:rPr>
              <a:t>– </a:t>
            </a:r>
            <a:br>
              <a:rPr lang="ru-RU" altLang="ru-RU" sz="3200" dirty="0" smtClean="0">
                <a:solidFill>
                  <a:srgbClr val="FF0000"/>
                </a:solidFill>
              </a:rPr>
            </a:br>
            <a:r>
              <a:rPr lang="ru-RU" altLang="ru-RU" sz="3200" dirty="0" smtClean="0">
                <a:solidFill>
                  <a:srgbClr val="FF0000"/>
                </a:solidFill>
              </a:rPr>
              <a:t>15   051 человек.</a:t>
            </a:r>
          </a:p>
        </p:txBody>
      </p:sp>
      <p:pic>
        <p:nvPicPr>
          <p:cNvPr id="21507" name="Содержимое 4" descr="г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188913"/>
            <a:ext cx="7993062" cy="4392612"/>
          </a:xfrm>
        </p:spPr>
      </p:pic>
      <p:pic>
        <p:nvPicPr>
          <p:cNvPr id="4" name="Михаил_Муромов_-_Афганистан_болит_в_моей_душ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6143644"/>
            <a:ext cx="304800" cy="3048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077200" cy="167335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Амелин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Вячеслав  Леонидович</a:t>
            </a:r>
            <a:b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Рисунок 3" descr="C:\Users\Мама\Desktop\Новая папка\img014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1433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D:\Татьяна Анатольевна\Мама\музей\экскурсия\Рядовой Амелин Вячеслав Леонидович - Мемориал воинов-афганцев  Черный тюльпан _files\159p_052-amanklich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71678"/>
            <a:ext cx="3395663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1071546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3200" b="1" dirty="0" smtClean="0">
                <a:solidFill>
                  <a:srgbClr val="FF0000"/>
                </a:solidFill>
              </a:rPr>
              <a:t>9 июня 1962   –  11 августа 1981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073E7-BA46-4CE7-9FF2-E6928F26501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одержимое 4" descr="C:\Users\Мама\Desktop\Новая папка\img015 - копия - копия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928813"/>
            <a:ext cx="7072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D:\Татьяна Анатольевна\Мама\музей\экскурсия\Рядовой Амелин Вячеслав Леонидович - Мемориал воинов-афганцев  Черный тюльпан _files\7r_ORstar5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33528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073E7-BA46-4CE7-9FF2-E6928F26501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3" descr="C:\Users\Мама\Desktop\Новая папка\img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000125"/>
            <a:ext cx="8072437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073E7-BA46-4CE7-9FF2-E6928F26501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Татьяна Анатольевна\Мама\музей\экскурсия\Рядовой Амелин Вячеслав Леонидович - Мемориал воинов-афганцев  Черный тюльпан _files\159g1_Amelin_O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073E7-BA46-4CE7-9FF2-E6928F26501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14282" y="4429132"/>
            <a:ext cx="8640763" cy="352901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dirty="0" smtClean="0">
                <a:solidFill>
                  <a:srgbClr val="FF0000"/>
                </a:solidFill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4400" dirty="0" smtClean="0">
                <a:solidFill>
                  <a:srgbClr val="FF0000"/>
                </a:solidFill>
              </a:rPr>
              <a:t>«СОЛДАТ ВОЙНУ НЕ ВЫБИРАЕТ !»</a:t>
            </a:r>
            <a:br>
              <a:rPr lang="ru-RU" altLang="ru-RU" sz="4400" dirty="0" smtClean="0">
                <a:solidFill>
                  <a:srgbClr val="FF0000"/>
                </a:solidFill>
              </a:rPr>
            </a:br>
            <a:r>
              <a:rPr lang="ru-RU" altLang="ru-RU" sz="3600" dirty="0" smtClean="0">
                <a:solidFill>
                  <a:srgbClr val="FF0000"/>
                </a:solidFill>
              </a:rPr>
              <a:t/>
            </a:r>
            <a:br>
              <a:rPr lang="ru-RU" altLang="ru-RU" sz="3600" dirty="0" smtClean="0">
                <a:solidFill>
                  <a:srgbClr val="FF0000"/>
                </a:solidFill>
              </a:rPr>
            </a:b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endParaRPr lang="ru-RU" altLang="ru-RU" sz="4000" dirty="0" smtClean="0"/>
          </a:p>
        </p:txBody>
      </p:sp>
      <p:pic>
        <p:nvPicPr>
          <p:cNvPr id="7171" name="Содержимое 3" descr="г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32363" y="115888"/>
            <a:ext cx="4032250" cy="4608512"/>
          </a:xfrm>
        </p:spPr>
      </p:pic>
      <p:pic>
        <p:nvPicPr>
          <p:cNvPr id="7172" name="Рисунок 4" descr="г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44846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6" name="0b7558b7b608813a6e8092354311e6c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0102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4" name="Picture 4" descr="День памяти воинов-интернационалистов EVENT-КАТАЛОГ товаров и услуг по организации и проведению празд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54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E2FEE-04BA-47FD-BF27-4ECA50F3B500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Свободный микрофон - Молодёжный портал г. Большой Камень -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2040"/>
            <a:ext cx="9144000" cy="488551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E2FEE-04BA-47FD-BF27-4ECA50F3B50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23-й годовщина со дня вывода советских войск из Афганистана. - 14 Февраля 2012 - Организаторам воспитательной раб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E2FEE-04BA-47FD-BF27-4ECA50F3B500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786190"/>
            <a:ext cx="4824412" cy="20910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Приднестровье –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1992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Погибло около 1000 человек , в т.ч. около 400 мирных жителей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(вместе с приднестровской стороной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) </a:t>
            </a:r>
            <a:endParaRPr lang="ru-RU" sz="2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3555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571480"/>
            <a:ext cx="4714875" cy="367347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95850" y="357166"/>
            <a:ext cx="4248150" cy="59769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Война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Приднестро́вье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военные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действия между молдавскими войсками и силами МВД с одной стороны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приднестровской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гвардией и ополченцами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другой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1 марта по 21 июля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1992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года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Причины:</a:t>
            </a:r>
          </a:p>
          <a:p>
            <a:pPr marL="342900" indent="-34290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Придание статуса молдавскому языку единственного государственного</a:t>
            </a:r>
          </a:p>
          <a:p>
            <a:pPr marL="342900" indent="-34290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Ущемление прав русскоязычного населения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49AF5-CC3A-4A7D-AC18-08BF77CDC630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7" name="0b7558b7b608813a6e8092354311e6c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5929330"/>
            <a:ext cx="304800" cy="295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Рисунок 6" descr="флаг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1955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48130" name="Picture 2" descr="Хоккейный клуб &quot;Кальвадос&quot; г.Полтава - Хоккейный клуб &quot;Кальвадос&quot; г.Полта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85794"/>
            <a:ext cx="4357718" cy="4143630"/>
          </a:xfrm>
          <a:prstGeom prst="rect">
            <a:avLst/>
          </a:prstGeom>
          <a:noFill/>
        </p:spPr>
      </p:pic>
      <p:pic>
        <p:nvPicPr>
          <p:cNvPr id="10" name="Рисунок 3" descr="г12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456868">
            <a:off x="3723765" y="3249216"/>
            <a:ext cx="4448646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2924944"/>
            <a:ext cx="4071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a typeface="Calibri"/>
                <a:cs typeface="Times New Roman"/>
              </a:rPr>
              <a:t>15 февраля - День памяти </a:t>
            </a:r>
            <a:r>
              <a:rPr lang="ru-RU" sz="3200" dirty="0" smtClean="0">
                <a:ea typeface="Calibri"/>
                <a:cs typeface="Times New Roman"/>
              </a:rPr>
              <a:t>воинов-интернационалистов</a:t>
            </a:r>
            <a:endParaRPr lang="ru-RU"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00702"/>
            <a:ext cx="9144000" cy="11509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Южная Осетия – август 2008г.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(война с Грузией)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4579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5720" y="357166"/>
            <a:ext cx="4679950" cy="47513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462" y="1214422"/>
            <a:ext cx="4427538" cy="4941888"/>
          </a:xfrm>
        </p:spPr>
        <p:txBody>
          <a:bodyPr/>
          <a:lstStyle/>
          <a:p>
            <a:pPr algn="ctr"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800" dirty="0" smtClean="0"/>
              <a:t>Причина</a:t>
            </a:r>
            <a:r>
              <a:rPr lang="ru-RU" sz="2800" dirty="0" smtClean="0"/>
              <a:t>:</a:t>
            </a:r>
          </a:p>
          <a:p>
            <a:pPr marL="342900" indent="-342900" algn="ctr">
              <a:defRPr/>
            </a:pPr>
            <a:r>
              <a:rPr lang="ru-RU" sz="2400" dirty="0" smtClean="0"/>
              <a:t>Защита граждан России             </a:t>
            </a:r>
            <a:endParaRPr lang="en-US" sz="2400" dirty="0" smtClean="0"/>
          </a:p>
          <a:p>
            <a:pPr marL="342900" indent="-342900" algn="ctr">
              <a:defRPr/>
            </a:pPr>
            <a:r>
              <a:rPr lang="ru-RU" sz="2400" dirty="0" smtClean="0"/>
              <a:t> </a:t>
            </a:r>
            <a:r>
              <a:rPr lang="ru-RU" sz="2400" dirty="0" smtClean="0"/>
              <a:t>(в </a:t>
            </a:r>
            <a:r>
              <a:rPr lang="ru-RU" sz="2400" dirty="0" smtClean="0"/>
              <a:t>Южной</a:t>
            </a:r>
            <a:r>
              <a:rPr lang="en-US" sz="2400" dirty="0" smtClean="0"/>
              <a:t>  </a:t>
            </a:r>
            <a:r>
              <a:rPr lang="ru-RU" sz="2400" dirty="0" smtClean="0"/>
              <a:t> </a:t>
            </a:r>
            <a:r>
              <a:rPr lang="ru-RU" sz="2400" dirty="0" smtClean="0"/>
              <a:t>Осетии   </a:t>
            </a:r>
            <a:r>
              <a:rPr lang="ru-RU" sz="2400" dirty="0" smtClean="0"/>
              <a:t>80</a:t>
            </a:r>
            <a:r>
              <a:rPr lang="ru-RU" sz="2400" dirty="0" smtClean="0"/>
              <a:t>% - граждане РФ)  </a:t>
            </a:r>
            <a:r>
              <a:rPr lang="ru-RU" sz="2400" dirty="0" smtClean="0"/>
              <a:t>  </a:t>
            </a:r>
            <a:r>
              <a:rPr lang="ru-RU" sz="2400" dirty="0" smtClean="0"/>
              <a:t>от авиационных налётов и бомбёжек грузинских </a:t>
            </a:r>
            <a:r>
              <a:rPr lang="ru-RU" sz="2400" dirty="0" smtClean="0"/>
              <a:t>ВВС</a:t>
            </a:r>
            <a:endParaRPr lang="ru-RU" sz="2800" dirty="0"/>
          </a:p>
          <a:p>
            <a:pPr marL="342900" indent="-342900" algn="ctr">
              <a:defRPr/>
            </a:pPr>
            <a:r>
              <a:rPr lang="ru-RU" sz="2800" dirty="0" smtClean="0"/>
              <a:t>Погибло </a:t>
            </a:r>
          </a:p>
          <a:p>
            <a:pPr marL="342900" indent="-342900" algn="ctr">
              <a:defRPr/>
            </a:pPr>
            <a:r>
              <a:rPr lang="ru-RU" sz="2800" dirty="0" smtClean="0"/>
              <a:t>от </a:t>
            </a:r>
            <a:r>
              <a:rPr lang="ru-RU" sz="2800" dirty="0"/>
              <a:t>48 до </a:t>
            </a:r>
            <a:r>
              <a:rPr lang="ru-RU" sz="2800" dirty="0" smtClean="0"/>
              <a:t>64 российских военных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49AF5-CC3A-4A7D-AC18-08BF77CDC630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7" name="0b7558b7b608813a6e8092354311e6c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E2FEE-04BA-47FD-BF27-4ECA50F3B500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27"/>
            <a:ext cx="9144000" cy="659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E2FEE-04BA-47FD-BF27-4ECA50F3B500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Мне снилась Чечня. - Презентация 16728/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E2FEE-04BA-47FD-BF27-4ECA50F3B500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14282" y="142853"/>
            <a:ext cx="8642350" cy="1143007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</a:rPr>
              <a:t>Погибших :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sz="3600" dirty="0" smtClean="0">
                <a:solidFill>
                  <a:srgbClr val="FF0000"/>
                </a:solidFill>
              </a:rPr>
              <a:t>Первая</a:t>
            </a:r>
            <a:r>
              <a:rPr lang="ru-RU" altLang="ru-RU" sz="3600" dirty="0" smtClean="0"/>
              <a:t> чеченская война - </a:t>
            </a:r>
            <a:r>
              <a:rPr lang="ru-RU" altLang="ru-RU" sz="3600" dirty="0" smtClean="0">
                <a:solidFill>
                  <a:srgbClr val="FF0000"/>
                </a:solidFill>
              </a:rPr>
              <a:t>4  103 человека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sz="3600" dirty="0" smtClean="0">
                <a:solidFill>
                  <a:srgbClr val="FF0000"/>
                </a:solidFill>
              </a:rPr>
              <a:t>Вторая</a:t>
            </a:r>
            <a:r>
              <a:rPr lang="ru-RU" altLang="ru-RU" sz="3600" dirty="0" smtClean="0"/>
              <a:t> чеченская война -  </a:t>
            </a:r>
            <a:r>
              <a:rPr lang="ru-RU" altLang="ru-RU" sz="3600" dirty="0" smtClean="0">
                <a:solidFill>
                  <a:srgbClr val="FF0000"/>
                </a:solidFill>
              </a:rPr>
              <a:t>4   572 человека</a:t>
            </a:r>
          </a:p>
        </p:txBody>
      </p:sp>
      <p:pic>
        <p:nvPicPr>
          <p:cNvPr id="27650" name="Picture 2" descr="Первая Чеченская война в фотографиях Александра Неменова. И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5225179" cy="3786214"/>
          </a:xfrm>
          <a:prstGeom prst="rect">
            <a:avLst/>
          </a:prstGeom>
          <a:noFill/>
        </p:spPr>
      </p:pic>
      <p:pic>
        <p:nvPicPr>
          <p:cNvPr id="27652" name="Picture 4" descr="Архивные снимки чеченской войны 1994-1995 (69 фото) &quot; Прикол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181349"/>
            <a:ext cx="5715000" cy="367665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E2FEE-04BA-47FD-BF27-4ECA50F3B500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8" name="0b7558b7b608813a6e8092354311e6c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43966" y="25003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77200" cy="16733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satMod val="150000"/>
                  </a:schemeClr>
                </a:solidFill>
              </a:rPr>
              <a:t>Кубат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 Сергей Александрович</a:t>
            </a:r>
            <a:b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4819" name="Рисунок 3" descr="http://img-fotki.yandex.ru/get/6301/77496708.25/0_60ef2_21fb69e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0005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D:\Татьяна Анатольевна\Мама\музей\экскурсия\фото Кубат\0_60f01_dd384d35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3875087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714356"/>
            <a:ext cx="6840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 марта 1976 года -18 апреля 1995г.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073E7-BA46-4CE7-9FF2-E6928F265017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077200" cy="16733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Открытие мемориальной доски в школе № 17  (18 апреля 2012 г.)</a:t>
            </a:r>
            <a:b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5843" name="Рисунок 3" descr="http://img-fotki.yandex.ru/get/6211/77496708.26/0_60f05_f2c055ec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643063"/>
            <a:ext cx="70008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073E7-BA46-4CE7-9FF2-E6928F26501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Татьяна Анатольевна\Мама\музей\экскурсия\фото Кубат\0_60ef5_73c394c3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185863"/>
            <a:ext cx="3743325" cy="56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D:\Татьяна Анатольевна\Мама\музей\экскурсия\фото Кубат\0_60f04_92c571bf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25"/>
            <a:ext cx="4786313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073E7-BA46-4CE7-9FF2-E6928F265017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Татьяна Анатольевна\Мама\музей\экскурсия\фото Кубат\0_60f06_f0207b93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482600"/>
            <a:ext cx="7643813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073E7-BA46-4CE7-9FF2-E6928F26501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Содержимое 3" descr="C:\Users\Мама\Desktop\для музея\фото Кубат\0_60f0a_6176f714_L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428604"/>
            <a:ext cx="7929562" cy="600075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073E7-BA46-4CE7-9FF2-E6928F26501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714884"/>
            <a:ext cx="7554913" cy="1952625"/>
          </a:xfrm>
        </p:spPr>
        <p:txBody>
          <a:bodyPr/>
          <a:lstStyle/>
          <a:p>
            <a:pPr algn="ctr">
              <a:defRPr/>
            </a:pPr>
            <a:r>
              <a:rPr lang="ru-RU" sz="2400" b="0" dirty="0" smtClean="0">
                <a:solidFill>
                  <a:schemeClr val="tx1"/>
                </a:solidFill>
                <a:latin typeface="+mn-lt"/>
              </a:rPr>
              <a:t>Так уж повелось у русского солдата, защищать не только свою Родину, но и помогать братским народам.   И называлось это</a:t>
            </a:r>
            <a:br>
              <a:rPr lang="ru-RU" sz="2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0" dirty="0" smtClean="0">
                <a:solidFill>
                  <a:schemeClr val="tx1"/>
                </a:solidFill>
                <a:latin typeface="+mn-lt"/>
              </a:rPr>
              <a:t> «выполнением интернационального долга»</a:t>
            </a:r>
            <a:endParaRPr lang="ru-RU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3249604" cy="4100522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</a:pPr>
            <a:r>
              <a:rPr lang="ru-RU" altLang="ru-RU" dirty="0" smtClean="0"/>
              <a:t>Не вылечить память.</a:t>
            </a:r>
          </a:p>
          <a:p>
            <a:pPr>
              <a:buFont typeface="Arial" charset="0"/>
              <a:buNone/>
            </a:pPr>
            <a:r>
              <a:rPr lang="ru-RU" altLang="ru-RU" dirty="0" smtClean="0"/>
              <a:t>Кровавую память </a:t>
            </a:r>
          </a:p>
          <a:p>
            <a:pPr>
              <a:buFont typeface="Arial" charset="0"/>
              <a:buNone/>
            </a:pPr>
            <a:r>
              <a:rPr lang="ru-RU" altLang="ru-RU" dirty="0" smtClean="0"/>
              <a:t>не выпить до дна.</a:t>
            </a:r>
          </a:p>
          <a:p>
            <a:pPr>
              <a:buFont typeface="Arial" charset="0"/>
              <a:buNone/>
            </a:pPr>
            <a:r>
              <a:rPr lang="ru-RU" altLang="ru-RU" dirty="0" smtClean="0"/>
              <a:t>Вселенское горе, </a:t>
            </a:r>
          </a:p>
          <a:p>
            <a:pPr>
              <a:buFont typeface="Arial" charset="0"/>
              <a:buNone/>
            </a:pPr>
            <a:r>
              <a:rPr lang="ru-RU" altLang="ru-RU" dirty="0" smtClean="0"/>
              <a:t>солдатская доля,</a:t>
            </a:r>
          </a:p>
          <a:p>
            <a:pPr>
              <a:buFont typeface="Arial" charset="0"/>
              <a:buNone/>
            </a:pPr>
            <a:r>
              <a:rPr lang="ru-RU" altLang="ru-RU" dirty="0" smtClean="0"/>
              <a:t>Чужая война.</a:t>
            </a:r>
          </a:p>
        </p:txBody>
      </p:sp>
      <p:pic>
        <p:nvPicPr>
          <p:cNvPr id="8196" name="Рисунок 4" descr="аф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0350"/>
            <a:ext cx="557212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077200" cy="167335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satMod val="150000"/>
                  </a:schemeClr>
                </a:solidFill>
              </a:rPr>
              <a:t>Митинг на воинском захоронении </a:t>
            </a:r>
            <a:r>
              <a:rPr lang="ru-RU" sz="2400" dirty="0" err="1" smtClean="0">
                <a:solidFill>
                  <a:schemeClr val="accent1">
                    <a:satMod val="150000"/>
                  </a:schemeClr>
                </a:solidFill>
              </a:rPr>
              <a:t>Крестительского</a:t>
            </a:r>
            <a:r>
              <a:rPr lang="ru-RU" sz="2400" dirty="0" smtClean="0">
                <a:solidFill>
                  <a:schemeClr val="accent1">
                    <a:satMod val="150000"/>
                  </a:schemeClr>
                </a:solidFill>
              </a:rPr>
              <a:t> кладбища, посвящённый Сергею </a:t>
            </a:r>
            <a:r>
              <a:rPr lang="ru-RU" sz="2400" dirty="0" err="1" smtClean="0">
                <a:solidFill>
                  <a:schemeClr val="accent1">
                    <a:satMod val="150000"/>
                  </a:schemeClr>
                </a:solidFill>
              </a:rPr>
              <a:t>Кубат</a:t>
            </a:r>
            <a:r>
              <a:rPr lang="ru-RU" sz="2400" dirty="0" smtClean="0">
                <a:solidFill>
                  <a:schemeClr val="accent1">
                    <a:satMod val="150000"/>
                  </a:schemeClr>
                </a:solidFill>
              </a:rPr>
              <a:t>.  На фото мама Сергея – Таисия Васильевна, папа – Александр Иванович и брат Александр с учениками 7-х классов. (Май  2013 г.)</a:t>
            </a:r>
            <a:br>
              <a:rPr lang="ru-RU" sz="24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ru-RU" sz="24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9939" name="Рисунок 3" descr="D:\Татьяна Анатольевна\Мама\6а\100_4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785938"/>
            <a:ext cx="649128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073E7-BA46-4CE7-9FF2-E6928F26501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есня  СЕРЁГА  ( война в Чечне ) автор неизвестен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8315169" cy="607220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>
          <a:xfrm>
            <a:off x="285720" y="4929198"/>
            <a:ext cx="8316912" cy="242886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dirty="0" smtClean="0">
                <a:solidFill>
                  <a:srgbClr val="FF0000"/>
                </a:solidFill>
              </a:rPr>
              <a:t>Воины-интернационалисты, участники локальных войн  воевали за свою страну, </a:t>
            </a:r>
            <a:br>
              <a:rPr lang="ru-RU" altLang="ru-RU" sz="3600" dirty="0" smtClean="0">
                <a:solidFill>
                  <a:srgbClr val="FF0000"/>
                </a:solidFill>
              </a:rPr>
            </a:br>
            <a:r>
              <a:rPr lang="ru-RU" altLang="ru-RU" sz="3600" dirty="0" smtClean="0">
                <a:solidFill>
                  <a:srgbClr val="FF0000"/>
                </a:solidFill>
              </a:rPr>
              <a:t>выполняли приказ Родины.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>Защита Родины – священная обязанность гражданина страны.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altLang="ru-RU" sz="3600" dirty="0" smtClean="0">
                <a:solidFill>
                  <a:srgbClr val="FF0000"/>
                </a:solidFill>
              </a:rPr>
              <a:t/>
            </a:r>
            <a:br>
              <a:rPr lang="ru-RU" altLang="ru-RU" sz="3600" dirty="0" smtClean="0">
                <a:solidFill>
                  <a:srgbClr val="FF0000"/>
                </a:solidFill>
              </a:rPr>
            </a:br>
            <a:endParaRPr lang="ru-RU" altLang="ru-RU" sz="3600" dirty="0" smtClean="0">
              <a:solidFill>
                <a:srgbClr val="FF0000"/>
              </a:solidFill>
            </a:endParaRPr>
          </a:p>
        </p:txBody>
      </p:sp>
      <p:pic>
        <p:nvPicPr>
          <p:cNvPr id="30723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40425" y="476250"/>
            <a:ext cx="3095625" cy="4032250"/>
          </a:xfrm>
        </p:spPr>
      </p:pic>
      <p:pic>
        <p:nvPicPr>
          <p:cNvPr id="30724" name="Рисунок 3" descr="г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280828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4" descr="г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275"/>
            <a:ext cx="251936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Защита Родины – священная обязанность гражданина страны.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Защита Родины – священная обязанность гражданина страны.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286940" cy="12858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июня 2010 года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 пересечении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Наугорского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шоссе  и  улицы  Матросова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состоялось торжественное  открытие  памятника  воинам-интернационалистам – участникам  локальных  войн  и  военных  конфликтов современной истории.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0" name="Picture 6" descr="http://www.afghan-war.org/wp-content/uploads/monuments/russia/central-federal-district/monument-orel-01-04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857994" cy="514349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00042"/>
            <a:ext cx="7215238" cy="100013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Автор композиции – скульптор Шишков А.А.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0" name="Picture 2" descr="http://www.afghan-war.org/wp-content/uploads/monuments/russia/central-federal-district/monument-orel-01-02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3000"/>
            <a:ext cx="7620000" cy="5715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afghan-war.org/wp-content/uploads/monuments/russia/central-federal-district/monument-orel-01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859391" cy="6500858"/>
          </a:xfrm>
          <a:prstGeom prst="rect">
            <a:avLst/>
          </a:prstGeom>
          <a:noFill/>
        </p:spPr>
      </p:pic>
      <p:pic>
        <p:nvPicPr>
          <p:cNvPr id="5" name="Picture 4" descr="http://www.afghan-war.org/wp-content/uploads/monuments/russia/central-federal-district/monument-orel-01-01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86058"/>
            <a:ext cx="4158332" cy="278608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 Посту № </a:t>
            </a:r>
            <a:r>
              <a:rPr lang="ru-RU" sz="8800" dirty="0" smtClean="0">
                <a:solidFill>
                  <a:srgbClr val="FF0000"/>
                </a:solidFill>
              </a:rPr>
              <a:t>1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pic>
        <p:nvPicPr>
          <p:cNvPr id="1026" name="Picture 2" descr="G:\пост 1\201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7961237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E2FEE-04BA-47FD-BF27-4ECA50F3B500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pic>
        <p:nvPicPr>
          <p:cNvPr id="1026" name="Picture 2" descr="Терроризм в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82016" cy="6286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Мир на Кавказе - Северный Кавказ - Картинки по ге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453497" cy="6340123"/>
          </a:xfrm>
          <a:prstGeom prst="rect">
            <a:avLst/>
          </a:prstGeom>
          <a:noFill/>
        </p:spPr>
      </p:pic>
      <p:pic>
        <p:nvPicPr>
          <p:cNvPr id="4" name="Pesnya_iz_kinofilma_quotOficery_quot-Vechnyj_ogon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62972" y="6000768"/>
            <a:ext cx="581028" cy="58102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E2FEE-04BA-47FD-BF27-4ECA50F3B500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14283" y="3786191"/>
            <a:ext cx="8429684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 smtClean="0">
                <a:solidFill>
                  <a:srgbClr val="FF0000"/>
                </a:solidFill>
              </a:rPr>
              <a:t/>
            </a:r>
            <a:br>
              <a:rPr lang="ru-RU" altLang="ru-RU" sz="3200" dirty="0" smtClean="0">
                <a:solidFill>
                  <a:srgbClr val="FF0000"/>
                </a:solidFill>
              </a:rPr>
            </a:br>
            <a:r>
              <a:rPr lang="ru-RU" altLang="ru-RU" sz="3200" dirty="0" smtClean="0">
                <a:solidFill>
                  <a:srgbClr val="FF0000"/>
                </a:solidFill>
              </a:rPr>
              <a:t/>
            </a:r>
            <a:br>
              <a:rPr lang="ru-RU" altLang="ru-RU" sz="3200" dirty="0" smtClean="0">
                <a:solidFill>
                  <a:srgbClr val="FF0000"/>
                </a:solidFill>
              </a:rPr>
            </a:br>
            <a:r>
              <a:rPr lang="ru-RU" altLang="ru-RU" sz="3200" dirty="0" smtClean="0">
                <a:solidFill>
                  <a:srgbClr val="FF0000"/>
                </a:solidFill>
              </a:rPr>
              <a:t/>
            </a:r>
            <a:br>
              <a:rPr lang="ru-RU" altLang="ru-RU" sz="3200" dirty="0" smtClean="0">
                <a:solidFill>
                  <a:srgbClr val="FF0000"/>
                </a:solidFill>
              </a:rPr>
            </a:br>
            <a:r>
              <a:rPr lang="ru-RU" altLang="ru-RU" sz="3200" dirty="0" smtClean="0">
                <a:solidFill>
                  <a:srgbClr val="FF0000"/>
                </a:solidFill>
              </a:rPr>
              <a:t/>
            </a:r>
            <a:br>
              <a:rPr lang="ru-RU" altLang="ru-RU" sz="3200" dirty="0" smtClean="0">
                <a:solidFill>
                  <a:srgbClr val="FF0000"/>
                </a:solidFill>
              </a:rPr>
            </a:br>
            <a:r>
              <a:rPr lang="ru-RU" altLang="ru-RU" sz="3200" dirty="0" smtClean="0">
                <a:solidFill>
                  <a:srgbClr val="FF0000"/>
                </a:solidFill>
              </a:rPr>
              <a:t/>
            </a:r>
            <a:br>
              <a:rPr lang="ru-RU" altLang="ru-RU" sz="3200" dirty="0" smtClean="0">
                <a:solidFill>
                  <a:srgbClr val="FF0000"/>
                </a:solidFill>
              </a:rPr>
            </a:br>
            <a:r>
              <a:rPr lang="ru-RU" altLang="ru-RU" sz="3200" dirty="0" smtClean="0">
                <a:solidFill>
                  <a:srgbClr val="FF0000"/>
                </a:solidFill>
              </a:rPr>
              <a:t/>
            </a:r>
            <a:br>
              <a:rPr lang="ru-RU" altLang="ru-RU" sz="3200" dirty="0" smtClean="0">
                <a:solidFill>
                  <a:srgbClr val="FF0000"/>
                </a:solidFill>
              </a:rPr>
            </a:br>
            <a:r>
              <a:rPr lang="ru-RU" altLang="ru-RU" sz="2400" u="sng" dirty="0" smtClean="0">
                <a:solidFill>
                  <a:srgbClr val="FF0000"/>
                </a:solidFill>
              </a:rPr>
              <a:t>Воины – интернационалисты </a:t>
            </a:r>
            <a:r>
              <a:rPr lang="ru-RU" altLang="ru-RU" sz="2400" dirty="0" smtClean="0">
                <a:solidFill>
                  <a:srgbClr val="FF0000"/>
                </a:solidFill>
              </a:rPr>
              <a:t>– </a:t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>солдаты и офицеры, которые принимали участие в боевых действиях  на территориях  других  государств  и стран СНГ, отстаивая интересы </a:t>
            </a:r>
            <a:r>
              <a:rPr lang="ru-RU" altLang="ru-RU" sz="2400" dirty="0" smtClean="0">
                <a:solidFill>
                  <a:srgbClr val="FF0000"/>
                </a:solidFill>
              </a:rPr>
              <a:t>России.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79388" y="685800"/>
            <a:ext cx="8569325" cy="2743200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pPr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22532" name="Рисунок 3" descr="г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14290"/>
            <a:ext cx="7893074" cy="47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5"/>
          <p:cNvSpPr>
            <a:spLocks noGrp="1"/>
          </p:cNvSpPr>
          <p:nvPr>
            <p:ph type="title"/>
          </p:nvPr>
        </p:nvSpPr>
        <p:spPr>
          <a:xfrm>
            <a:off x="214282" y="5286388"/>
            <a:ext cx="4464050" cy="1368425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FF0000"/>
                </a:solidFill>
              </a:rPr>
              <a:t>ИСПАНИЯ </a:t>
            </a:r>
            <a:br>
              <a:rPr lang="ru-RU" altLang="ru-RU" sz="3600" dirty="0" smtClean="0">
                <a:solidFill>
                  <a:srgbClr val="FF0000"/>
                </a:solidFill>
              </a:rPr>
            </a:br>
            <a:r>
              <a:rPr lang="ru-RU" altLang="ru-RU" sz="3600" dirty="0" smtClean="0">
                <a:solidFill>
                  <a:srgbClr val="FF0000"/>
                </a:solidFill>
              </a:rPr>
              <a:t>1936-1939 гг.</a:t>
            </a:r>
          </a:p>
        </p:txBody>
      </p:sp>
      <p:pic>
        <p:nvPicPr>
          <p:cNvPr id="921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4240212" cy="5256212"/>
          </a:xfrm>
        </p:spPr>
      </p:pic>
      <p:sp>
        <p:nvSpPr>
          <p:cNvPr id="9220" name="Объект 10"/>
          <p:cNvSpPr>
            <a:spLocks noGrp="1"/>
          </p:cNvSpPr>
          <p:nvPr>
            <p:ph sz="half" idx="2"/>
          </p:nvPr>
        </p:nvSpPr>
        <p:spPr>
          <a:xfrm>
            <a:off x="4356100" y="1428736"/>
            <a:ext cx="4787900" cy="6192837"/>
          </a:xfrm>
        </p:spPr>
        <p:txBody>
          <a:bodyPr/>
          <a:lstStyle/>
          <a:p>
            <a:r>
              <a:rPr lang="ru-RU" altLang="ru-RU" sz="2400" dirty="0" smtClean="0"/>
              <a:t>В 1936 году разразилась гражданская война в Испании.  </a:t>
            </a:r>
          </a:p>
          <a:p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Германия и Италия поддерживали националистских мятежников во главе с генералом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Франциско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Франко.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сентября 1936 года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Перенеи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начали прибывать первые советские добровольцы.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Советские добровольцы - сначала лётчики, а затем танкисты, артиллеристы, инженеры, техники, моряки и другие военные специалисты участвовали в боевых действиях на стороне республиканцев.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32 месяца продолжалась эта война. Вместе с лучшими сынами испанского трудового народа в этих боях погибали и  советские добровольцы.</a:t>
            </a:r>
          </a:p>
          <a:p>
            <a:endParaRPr lang="ru-RU" altLang="ru-RU" sz="1800" dirty="0" smtClean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8CFD7-7576-4698-9398-AB184244D3A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0b7558b7b608813a6e8092354311e6c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821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Объект 7"/>
          <p:cNvSpPr>
            <a:spLocks noGrp="1"/>
          </p:cNvSpPr>
          <p:nvPr>
            <p:ph idx="1"/>
          </p:nvPr>
        </p:nvSpPr>
        <p:spPr>
          <a:xfrm>
            <a:off x="0" y="4357694"/>
            <a:ext cx="8713788" cy="20875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altLang="ru-RU" sz="2800" dirty="0" smtClean="0"/>
          </a:p>
          <a:p>
            <a:pPr algn="ctr">
              <a:buNone/>
            </a:pPr>
            <a:r>
              <a:rPr lang="ru-RU" altLang="ru-RU" sz="2800" dirty="0" smtClean="0"/>
              <a:t>В </a:t>
            </a:r>
            <a:r>
              <a:rPr lang="ru-RU" altLang="ru-RU" sz="2800" dirty="0" smtClean="0"/>
              <a:t>Испании погибли 157 советских добровольцев.</a:t>
            </a:r>
          </a:p>
          <a:p>
            <a:pPr algn="ctr">
              <a:buNone/>
            </a:pPr>
            <a:r>
              <a:rPr lang="ru-RU" altLang="ru-RU" sz="2800" dirty="0" smtClean="0"/>
              <a:t> Каждый шестой из прибывших в Испанию советских лётчиков не вернулся на Родину...</a:t>
            </a:r>
          </a:p>
        </p:txBody>
      </p:sp>
      <p:pic>
        <p:nvPicPr>
          <p:cNvPr id="10244" name="Рисунок 3" descr="г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00156" cy="372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0b7558b7b608813a6e8092354311e6c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821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257800"/>
            <a:ext cx="4714908" cy="14115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Корея 1950-1853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700808"/>
            <a:ext cx="4067944" cy="48148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dirty="0" smtClean="0"/>
              <a:t>По </a:t>
            </a:r>
            <a:r>
              <a:rPr lang="ru-RU" sz="2600" dirty="0" smtClean="0"/>
              <a:t>уточненным данным </a:t>
            </a:r>
            <a:r>
              <a:rPr lang="ru-RU" sz="2600" dirty="0" smtClean="0"/>
              <a:t>Генштаба Вооруженных сил СССР, советские авиационные соединения в Корее потеряли 120 лётчиков и 335 самолётов. 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Общие </a:t>
            </a:r>
            <a:r>
              <a:rPr lang="ru-RU" sz="2600" dirty="0" smtClean="0"/>
              <a:t>потери </a:t>
            </a:r>
            <a:r>
              <a:rPr lang="ru-RU" sz="2600" dirty="0" smtClean="0"/>
              <a:t>советских военнослужащих </a:t>
            </a:r>
            <a:r>
              <a:rPr lang="ru-RU" sz="2600" dirty="0" smtClean="0"/>
              <a:t>в этой войне — 299 </a:t>
            </a:r>
            <a:r>
              <a:rPr lang="ru-RU" sz="3000" dirty="0" smtClean="0"/>
              <a:t>человек.</a:t>
            </a:r>
            <a:endParaRPr lang="ru-RU" sz="3000" dirty="0"/>
          </a:p>
        </p:txBody>
      </p:sp>
      <p:pic>
        <p:nvPicPr>
          <p:cNvPr id="39938" name="Picture 2" descr="https://upload.wikimedia.org/wikipedia/commons/8/84/President_Putin_laying_a_wreath_at_a_monument_to_the_liberating_Soviet_Army_in_Pyongya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4762500" cy="3181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214818"/>
            <a:ext cx="4962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tooltip="В. В. Путин"/>
              </a:rPr>
              <a:t>В. В. Путин</a:t>
            </a:r>
            <a:r>
              <a:rPr lang="ru-RU" dirty="0" smtClean="0"/>
              <a:t> возлагает цветы к </a:t>
            </a:r>
            <a:r>
              <a:rPr lang="ru-RU" u="sng" dirty="0" smtClean="0">
                <a:hlinkClick r:id="rId5" tooltip="Монумент «Освобождение»"/>
              </a:rPr>
              <a:t>монументу Советской Армии — Освободительнице</a:t>
            </a:r>
            <a:r>
              <a:rPr lang="ru-RU" dirty="0" smtClean="0"/>
              <a:t>. Пхеньян, 20 июля 2000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8" name="0b7558b7b608813a6e8092354311e6c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00102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5072066" y="1643050"/>
            <a:ext cx="3786214" cy="1600200"/>
          </a:xfrm>
        </p:spPr>
        <p:txBody>
          <a:bodyPr>
            <a:normAutofit/>
          </a:bodyPr>
          <a:lstStyle/>
          <a:p>
            <a:r>
              <a:rPr lang="ru-RU" altLang="ru-RU" sz="4000" dirty="0" smtClean="0">
                <a:solidFill>
                  <a:srgbClr val="FF0000"/>
                </a:solidFill>
              </a:rPr>
              <a:t>Куба </a:t>
            </a:r>
            <a:br>
              <a:rPr lang="ru-RU" altLang="ru-RU" sz="4000" dirty="0" smtClean="0">
                <a:solidFill>
                  <a:srgbClr val="FF0000"/>
                </a:solidFill>
              </a:rPr>
            </a:br>
            <a:r>
              <a:rPr lang="ru-RU" altLang="ru-RU" sz="4000" dirty="0" smtClean="0">
                <a:solidFill>
                  <a:srgbClr val="FF0000"/>
                </a:solidFill>
              </a:rPr>
              <a:t>1962 – 1963 гг. </a:t>
            </a:r>
          </a:p>
        </p:txBody>
      </p:sp>
      <p:pic>
        <p:nvPicPr>
          <p:cNvPr id="1126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5720" y="500042"/>
            <a:ext cx="4537075" cy="5041900"/>
          </a:xfrm>
        </p:spPr>
      </p:pic>
      <p:sp>
        <p:nvSpPr>
          <p:cNvPr id="11268" name="Объект 5"/>
          <p:cNvSpPr>
            <a:spLocks noGrp="1"/>
          </p:cNvSpPr>
          <p:nvPr>
            <p:ph sz="half" idx="2"/>
          </p:nvPr>
        </p:nvSpPr>
        <p:spPr>
          <a:xfrm>
            <a:off x="4500562" y="3786190"/>
            <a:ext cx="4316413" cy="3816350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chemeClr val="tx1"/>
                </a:solidFill>
              </a:rPr>
              <a:t>Для выполнения секретной операции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по размещению баллистических ракет средней дальности </a:t>
            </a:r>
            <a:r>
              <a:rPr lang="ru-RU" altLang="ru-RU" sz="2400" dirty="0" smtClean="0">
                <a:solidFill>
                  <a:schemeClr val="tx1"/>
                </a:solidFill>
              </a:rPr>
              <a:t>была создана Группа советских войск на Кубе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8CFD7-7576-4698-9398-AB184244D3A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" name="0b7558b7b608813a6e8092354311e6c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7246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</TotalTime>
  <Words>604</Words>
  <Application>Microsoft Office PowerPoint</Application>
  <PresentationFormat>Экран (4:3)</PresentationFormat>
  <Paragraphs>137</Paragraphs>
  <Slides>48</Slides>
  <Notes>2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Модульная</vt:lpstr>
      <vt:lpstr>Слайд 1</vt:lpstr>
      <vt:lpstr>Памятник семье Володичкиных  построен в посёлке Алексеевка  Самарской области 7 мая 1995 года к 50-летию Победы.   </vt:lpstr>
      <vt:lpstr>Слайд 3</vt:lpstr>
      <vt:lpstr>Так уж повелось у русского солдата, защищать не только свою Родину, но и помогать братским народам.   И называлось это  «выполнением интернационального долга»</vt:lpstr>
      <vt:lpstr>      Воины – интернационалисты –  солдаты и офицеры, которые принимали участие в боевых действиях  на территориях  других  государств  и стран СНГ, отстаивая интересы России.</vt:lpstr>
      <vt:lpstr>ИСПАНИЯ  1936-1939 гг.</vt:lpstr>
      <vt:lpstr>Слайд 7</vt:lpstr>
      <vt:lpstr>Корея 1950-1853</vt:lpstr>
      <vt:lpstr>Куба  1962 – 1963 гг. </vt:lpstr>
      <vt:lpstr>40 самолетов МиГ-21    Ф-13 и 6 самолетов УТИ МиГ-15 несли боевое дежурство днем и ночью над небом Кубы. Присутствие на острове советских военных не афишировалось   </vt:lpstr>
      <vt:lpstr> </vt:lpstr>
      <vt:lpstr>Вьетнам –  1966 -1967 г.</vt:lpstr>
      <vt:lpstr>      В состав контингента советских воинов, который принимал участие в войне во Вьетнаме, входили военные советники и специалисты-инструкторы — зенитчики и артиллеристы, летно-технический состав, связисты, военные моряки и медики. По данным российских военных историков, за время Вьетнамской войны в Северном Вьетнаме погибли и умерли от болезней 16 советских военнослужащих, а по данным ГОУ Генерального штаба ВС СССР потери СССР во Вьетнаме за период с июля 1965 по декабрь 1974 составили 13 человек </vt:lpstr>
      <vt:lpstr>Ангола 1975–1991 гг.</vt:lpstr>
      <vt:lpstr>Потери советских военных в  Эфиопии в 1977 1979гг.  составили  33 человека</vt:lpstr>
      <vt:lpstr>Афганистан 1979 – 1989 гг.</vt:lpstr>
      <vt:lpstr>Слайд 17</vt:lpstr>
      <vt:lpstr>Слайд 18</vt:lpstr>
      <vt:lpstr>Слайд 19</vt:lpstr>
      <vt:lpstr>Безвозвратные потери в Афганской войне –  15   051 человек.</vt:lpstr>
      <vt:lpstr>Амелин   Вячеслав  Леонидович </vt:lpstr>
      <vt:lpstr>Слайд 22</vt:lpstr>
      <vt:lpstr>Слайд 23</vt:lpstr>
      <vt:lpstr>Слайд 24</vt:lpstr>
      <vt:lpstr> «СОЛДАТ ВОЙНУ НЕ ВЫБИРАЕТ !»    </vt:lpstr>
      <vt:lpstr>Слайд 26</vt:lpstr>
      <vt:lpstr>Слайд 27</vt:lpstr>
      <vt:lpstr>Слайд 28</vt:lpstr>
      <vt:lpstr>Приднестровье – 1992 г. Погибло около 1000 человек , в т.ч. около 400 мирных жителей     (вместе с приднестровской стороной) </vt:lpstr>
      <vt:lpstr>Южная Осетия – август 2008г.  (война с Грузией)</vt:lpstr>
      <vt:lpstr>Слайд 31</vt:lpstr>
      <vt:lpstr>Слайд 32</vt:lpstr>
      <vt:lpstr>Слайд 33</vt:lpstr>
      <vt:lpstr>Погибших : Первая чеченская война - 4  103 человека Вторая чеченская война -  4   572 человека</vt:lpstr>
      <vt:lpstr>Кубат Сергей Александрович </vt:lpstr>
      <vt:lpstr>Открытие мемориальной доски в школе № 17  (18 апреля 2012 г.) </vt:lpstr>
      <vt:lpstr>Слайд 37</vt:lpstr>
      <vt:lpstr>Слайд 38</vt:lpstr>
      <vt:lpstr>Слайд 39</vt:lpstr>
      <vt:lpstr>Митинг на воинском захоронении Крестительского кладбища, посвящённый Сергею Кубат.  На фото мама Сергея – Таисия Васильевна, папа – Александр Иванович и брат Александр с учениками 7-х классов. (Май  2013 г.) </vt:lpstr>
      <vt:lpstr>Слайд 41</vt:lpstr>
      <vt:lpstr>Воины-интернационалисты, участники локальных войн  воевали за свою страну,  выполняли приказ Родины.  Защита Родины – священная обязанность гражданина страны.  </vt:lpstr>
      <vt:lpstr>Слайд 43</vt:lpstr>
      <vt:lpstr>Слайд 44</vt:lpstr>
      <vt:lpstr>Слайд 45</vt:lpstr>
      <vt:lpstr>На Посту № 1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125</cp:revision>
  <dcterms:created xsi:type="dcterms:W3CDTF">2011-02-10T21:09:48Z</dcterms:created>
  <dcterms:modified xsi:type="dcterms:W3CDTF">2025-12-02T07:02:33Z</dcterms:modified>
</cp:coreProperties>
</file>