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76" r:id="rId1"/>
  </p:sldMasterIdLst>
  <p:notesMasterIdLst>
    <p:notesMasterId r:id="rId5"/>
  </p:notesMasterIdLst>
  <p:sldIdLst>
    <p:sldId id="276" r:id="rId2"/>
    <p:sldId id="315" r:id="rId3"/>
    <p:sldId id="31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A2005C8-4EED-47B4-A779-D56977F591E4}">
          <p14:sldIdLst/>
        </p14:section>
        <p14:section name="Раздел без заголовка" id="{54747035-1363-4A16-B06A-1409FD62D34B}">
          <p14:sldIdLst>
            <p14:sldId id="276"/>
            <p14:sldId id="315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F9EB"/>
    <a:srgbClr val="FFF2D5"/>
    <a:srgbClr val="700048"/>
    <a:srgbClr val="DEA446"/>
    <a:srgbClr val="FFE3AB"/>
    <a:srgbClr val="FFCC66"/>
    <a:srgbClr val="FEA868"/>
    <a:srgbClr val="EDB65D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18" autoAdjust="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A1527-3D88-473D-92D8-8377F1A3C271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1BEE9-13D7-4F2F-82A4-B2DE1A275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357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92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6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7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23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2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9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94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4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38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9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81F25-CAAD-49E8-AF6F-10C8ABFBA6EC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B2518-C8D9-4193-A132-31262E64B8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0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7" r:id="rId1"/>
    <p:sldLayoutId id="2147484778" r:id="rId2"/>
    <p:sldLayoutId id="2147484779" r:id="rId3"/>
    <p:sldLayoutId id="2147484780" r:id="rId4"/>
    <p:sldLayoutId id="2147484781" r:id="rId5"/>
    <p:sldLayoutId id="2147484782" r:id="rId6"/>
    <p:sldLayoutId id="2147484783" r:id="rId7"/>
    <p:sldLayoutId id="2147484784" r:id="rId8"/>
    <p:sldLayoutId id="2147484785" r:id="rId9"/>
    <p:sldLayoutId id="2147484786" r:id="rId10"/>
    <p:sldLayoutId id="2147484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МОНИТОРИНГ</a:t>
            </a: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000" dirty="0"/>
              <a:t>Муниципальное бюджетное общеобразовательное учреждение – средняя общеобразовательная школа № 17</a:t>
            </a:r>
          </a:p>
          <a:p>
            <a:pPr marL="0" indent="0" algn="ctr">
              <a:buNone/>
            </a:pPr>
            <a:r>
              <a:rPr lang="ru-RU" sz="1000" dirty="0"/>
              <a:t>                              с углубленным изучением  французского языка им. 6-ой Орловско-</a:t>
            </a:r>
            <a:r>
              <a:rPr lang="ru-RU" sz="1000" dirty="0" err="1"/>
              <a:t>Хинганской</a:t>
            </a:r>
            <a:r>
              <a:rPr lang="ru-RU" sz="1000" dirty="0"/>
              <a:t>  стрелковой дивизии </a:t>
            </a:r>
          </a:p>
          <a:p>
            <a:pPr marL="0" indent="0" algn="ctr">
              <a:buNone/>
            </a:pPr>
            <a:r>
              <a:rPr lang="ru-RU" sz="1000" dirty="0"/>
              <a:t>                                                                                                                    г. Орла</a:t>
            </a:r>
          </a:p>
          <a:p>
            <a:pPr marL="0" indent="0" algn="ctr">
              <a:buNone/>
            </a:pPr>
            <a:r>
              <a:rPr lang="ru-RU" dirty="0"/>
              <a:t> </a:t>
            </a:r>
            <a:r>
              <a:rPr lang="ru-RU" sz="1200" b="1" dirty="0"/>
              <a:t>Мониторинг результативности освоения дополнительной образовательной  программы обучающимися </a:t>
            </a:r>
            <a:endParaRPr lang="ru-RU" sz="1200" dirty="0"/>
          </a:p>
          <a:p>
            <a:pPr algn="ctr"/>
            <a:r>
              <a:rPr lang="ru-RU" sz="1200" b="1" dirty="0"/>
              <a:t> </a:t>
            </a:r>
            <a:endParaRPr lang="ru-RU" sz="1200" dirty="0"/>
          </a:p>
          <a:p>
            <a:pPr marL="0" indent="0" algn="ctr">
              <a:buNone/>
            </a:pPr>
            <a:r>
              <a:rPr lang="ru-RU" sz="1200" b="1" dirty="0"/>
              <a:t>Педагога дополнительного образования  Тимохиной И.Ф.</a:t>
            </a:r>
            <a:endParaRPr lang="ru-RU" sz="12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276475" y="26289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290962"/>
              </p:ext>
            </p:extLst>
          </p:nvPr>
        </p:nvGraphicFramePr>
        <p:xfrm>
          <a:off x="2051720" y="3590324"/>
          <a:ext cx="4591050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0745">
                  <a:extLst>
                    <a:ext uri="{9D8B030D-6E8A-4147-A177-3AD203B41FA5}">
                      <a16:colId xmlns:a16="http://schemas.microsoft.com/office/drawing/2014/main" val="3352684434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1525567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учащихся: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</a:t>
                      </a:r>
                      <a:r>
                        <a:rPr lang="en-US" sz="1200" dirty="0" smtClean="0">
                          <a:effectLst/>
                        </a:rPr>
                        <a:t>3</a:t>
                      </a:r>
                      <a:r>
                        <a:rPr lang="ru-RU" sz="1200" dirty="0" smtClean="0">
                          <a:effectLst/>
                        </a:rPr>
                        <a:t>/202</a:t>
                      </a:r>
                      <a:r>
                        <a:rPr lang="en-US" sz="1200" dirty="0" smtClean="0">
                          <a:effectLst/>
                        </a:rPr>
                        <a:t>4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учебный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256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Количество учащихся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</a:t>
                      </a: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3434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отчислено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73112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«отлично»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3543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«хорошо»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4767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 «удовлетворительно»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---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574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Абсолютная успеваемость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5606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Качественная </a:t>
                      </a:r>
                      <a:r>
                        <a:rPr lang="ru-RU" sz="1200" dirty="0">
                          <a:effectLst/>
                        </a:rPr>
                        <a:t>успеваемость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92</a:t>
                      </a:r>
                      <a:r>
                        <a:rPr lang="ru-RU" sz="1400" dirty="0" smtClean="0">
                          <a:effectLst/>
                        </a:rPr>
                        <a:t>,31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9939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Средний 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</a:t>
                      </a:r>
                      <a:r>
                        <a:rPr lang="ru-RU" sz="1400" dirty="0" smtClean="0">
                          <a:effectLst/>
                        </a:rPr>
                        <a:t>,36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5127523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Приказы по итоговой </a:t>
                      </a:r>
                      <a:r>
                        <a:rPr lang="ru-RU" sz="1200" dirty="0" smtClean="0">
                          <a:effectLst/>
                        </a:rPr>
                        <a:t>аттестации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</a:rPr>
                        <a:t>полуг</a:t>
                      </a:r>
                      <a:r>
                        <a:rPr lang="ru-RU" sz="1100" baseline="0" dirty="0" smtClean="0">
                          <a:effectLst/>
                        </a:rPr>
                        <a:t>. 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r>
                        <a:rPr lang="en-US" sz="1100" dirty="0" smtClean="0">
                          <a:effectLst/>
                        </a:rPr>
                        <a:t>4</a:t>
                      </a:r>
                      <a:r>
                        <a:rPr lang="ru-RU" sz="1100" dirty="0" smtClean="0">
                          <a:effectLst/>
                        </a:rPr>
                        <a:t>.12.2</a:t>
                      </a:r>
                      <a:r>
                        <a:rPr lang="en-US" sz="1100" dirty="0" smtClean="0">
                          <a:effectLst/>
                        </a:rPr>
                        <a:t>3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полуг.1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.05.2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653393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763688" y="34254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988738"/>
              </p:ext>
            </p:extLst>
          </p:nvPr>
        </p:nvGraphicFramePr>
        <p:xfrm>
          <a:off x="457200" y="1600200"/>
          <a:ext cx="6563072" cy="3808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0079">
                  <a:extLst>
                    <a:ext uri="{9D8B030D-6E8A-4147-A177-3AD203B41FA5}">
                      <a16:colId xmlns:a16="http://schemas.microsoft.com/office/drawing/2014/main" val="1675693594"/>
                    </a:ext>
                  </a:extLst>
                </a:gridCol>
                <a:gridCol w="1672993">
                  <a:extLst>
                    <a:ext uri="{9D8B030D-6E8A-4147-A177-3AD203B41FA5}">
                      <a16:colId xmlns:a16="http://schemas.microsoft.com/office/drawing/2014/main" val="952113125"/>
                    </a:ext>
                  </a:extLst>
                </a:gridCol>
              </a:tblGrid>
              <a:tr h="613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учащихся: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</a:t>
                      </a: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/202</a:t>
                      </a:r>
                      <a:r>
                        <a:rPr lang="en-US" sz="1200" dirty="0" smtClean="0">
                          <a:effectLst/>
                        </a:rPr>
                        <a:t>3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учебный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236973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Количество </a:t>
                      </a:r>
                      <a:r>
                        <a:rPr lang="ru-RU" sz="1200" dirty="0" smtClean="0">
                          <a:effectLst/>
                        </a:rPr>
                        <a:t>учащихся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</a:t>
                      </a: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9329155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отчислено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062896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«отлично»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952050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«хорошо»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3280238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 «удовлетворительно»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---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662630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Абсолютная успеваемость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667452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Качественная </a:t>
                      </a:r>
                      <a:r>
                        <a:rPr lang="ru-RU" sz="1200" dirty="0">
                          <a:effectLst/>
                        </a:rPr>
                        <a:t>успеваемость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70</a:t>
                      </a:r>
                      <a:r>
                        <a:rPr lang="ru-RU" sz="1400" dirty="0" smtClean="0">
                          <a:effectLst/>
                        </a:rPr>
                        <a:t>,</a:t>
                      </a:r>
                      <a:r>
                        <a:rPr lang="en-US" sz="1400" dirty="0" smtClean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187774"/>
                  </a:ext>
                </a:extLst>
              </a:tr>
              <a:tr h="330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Средний 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</a:t>
                      </a:r>
                      <a:r>
                        <a:rPr lang="ru-RU" sz="1400" dirty="0" smtClean="0">
                          <a:effectLst/>
                        </a:rPr>
                        <a:t>,</a:t>
                      </a:r>
                      <a:r>
                        <a:rPr lang="en-US" sz="1400" dirty="0" smtClean="0">
                          <a:effectLst/>
                        </a:rPr>
                        <a:t>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766574"/>
                  </a:ext>
                </a:extLst>
              </a:tr>
              <a:tr h="518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Приказы по итоговой </a:t>
                      </a:r>
                      <a:r>
                        <a:rPr lang="ru-RU" sz="1200" dirty="0" smtClean="0">
                          <a:effectLst/>
                        </a:rPr>
                        <a:t>аттестации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</a:rPr>
                        <a:t>полуг</a:t>
                      </a:r>
                      <a:r>
                        <a:rPr lang="ru-RU" sz="1100" baseline="0" dirty="0" smtClean="0">
                          <a:effectLst/>
                        </a:rPr>
                        <a:t>. 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r>
                        <a:rPr lang="en-US" sz="1100" dirty="0" smtClean="0">
                          <a:effectLst/>
                        </a:rPr>
                        <a:t>5</a:t>
                      </a:r>
                      <a:r>
                        <a:rPr lang="ru-RU" sz="1100" dirty="0" smtClean="0">
                          <a:effectLst/>
                        </a:rPr>
                        <a:t>.12.2</a:t>
                      </a:r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полуг.1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.05.2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413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85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99335"/>
              </p:ext>
            </p:extLst>
          </p:nvPr>
        </p:nvGraphicFramePr>
        <p:xfrm>
          <a:off x="457200" y="1600200"/>
          <a:ext cx="6419056" cy="3917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2774">
                  <a:extLst>
                    <a:ext uri="{9D8B030D-6E8A-4147-A177-3AD203B41FA5}">
                      <a16:colId xmlns:a16="http://schemas.microsoft.com/office/drawing/2014/main" val="1675693594"/>
                    </a:ext>
                  </a:extLst>
                </a:gridCol>
                <a:gridCol w="1636282">
                  <a:extLst>
                    <a:ext uri="{9D8B030D-6E8A-4147-A177-3AD203B41FA5}">
                      <a16:colId xmlns:a16="http://schemas.microsoft.com/office/drawing/2014/main" val="952113125"/>
                    </a:ext>
                  </a:extLst>
                </a:gridCol>
              </a:tblGrid>
              <a:tr h="636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учащихся: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2021/2022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учебный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236973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Количество учащихся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9329155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отчислено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062896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«отлично»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952050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«хорошо»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3280238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 «удовлетворительно»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---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662630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Абсолютная успеваемость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667452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Качественная </a:t>
                      </a:r>
                      <a:r>
                        <a:rPr lang="ru-RU" sz="1200" dirty="0">
                          <a:effectLst/>
                        </a:rPr>
                        <a:t>успеваемость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84,</a:t>
                      </a:r>
                      <a:r>
                        <a:rPr lang="en-US" sz="1400" dirty="0" smtClean="0">
                          <a:effectLst/>
                        </a:rPr>
                        <a:t>09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187774"/>
                  </a:ext>
                </a:extLst>
              </a:tr>
              <a:tr h="342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Средний балл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r>
                        <a:rPr lang="ru-RU" sz="1400" smtClean="0">
                          <a:effectLst/>
                        </a:rPr>
                        <a:t>,36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766574"/>
                  </a:ext>
                </a:extLst>
              </a:tr>
              <a:tr h="538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Приказы по итоговой </a:t>
                      </a:r>
                      <a:r>
                        <a:rPr lang="ru-RU" sz="1200" dirty="0" smtClean="0">
                          <a:effectLst/>
                        </a:rPr>
                        <a:t>аттестации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</a:rPr>
                        <a:t>полуг</a:t>
                      </a:r>
                      <a:r>
                        <a:rPr lang="ru-RU" sz="1100" baseline="0" dirty="0" smtClean="0">
                          <a:effectLst/>
                        </a:rPr>
                        <a:t>. 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16.12.21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полуг.20.05.22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413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847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1085</TotalTime>
  <Words>171</Words>
  <Application>Microsoft Office PowerPoint</Application>
  <PresentationFormat>Экран (4:3)</PresentationFormat>
  <Paragraphs>76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МОНИТОРИНГ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</dc:title>
  <dc:creator>Admin</dc:creator>
  <cp:lastModifiedBy>Director</cp:lastModifiedBy>
  <cp:revision>90</cp:revision>
  <cp:lastPrinted>2025-01-20T07:28:33Z</cp:lastPrinted>
  <dcterms:created xsi:type="dcterms:W3CDTF">2017-08-16T12:56:50Z</dcterms:created>
  <dcterms:modified xsi:type="dcterms:W3CDTF">2025-01-20T07:44:02Z</dcterms:modified>
</cp:coreProperties>
</file>